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70" r:id="rId11"/>
    <p:sldId id="272" r:id="rId12"/>
    <p:sldId id="273" r:id="rId13"/>
    <p:sldId id="271" r:id="rId14"/>
    <p:sldId id="274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91" autoAdjust="0"/>
    <p:restoredTop sz="94660"/>
  </p:normalViewPr>
  <p:slideViewPr>
    <p:cSldViewPr snapToGrid="0">
      <p:cViewPr varScale="1">
        <p:scale>
          <a:sx n="86" d="100"/>
          <a:sy n="86" d="100"/>
        </p:scale>
        <p:origin x="24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E35D-E176-4837-9BFC-8713CE528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2A66C-1FE5-49F3-BD8B-5BD604809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6FD76-7122-41D6-93DB-7870B370C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647B-98FC-466D-A7F4-D6847B1E4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DFBB6-A6CA-4D2F-B2BD-BA34B1E7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6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11081-AD3E-4FAC-8740-4E017B1B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E3F7B-71B3-446C-9EB4-2C7C3D166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A9289-BCE8-4CC4-81A0-95C5F819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3F5AD-290D-49D8-B821-95559DB4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7578-C3BE-4713-9D8C-E217F0E7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719C4-7B02-4ACB-B6BD-9DDA75801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9E4E6-6015-477E-887D-DC34ADC92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E0CA7-1F7B-4FAE-86C0-1AA3D28A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3200E-40CE-4DD8-B910-1A13D490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99C2F-D19D-4842-896D-38E8C9AE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5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856A-7CAF-48BE-8F34-4B9601AB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4F43E-E97E-420F-A878-F6B0831C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F346-F755-4231-BDC3-35E9BD284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5B61F-8E02-4DAE-96B9-562CE33E8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D8FB-8D78-4D99-8094-06A4BCCA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7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AE48-0E6E-4208-8227-A273ADCD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6B89-E62F-4D9A-BB51-547042ED8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C5FDB-517F-4395-AE60-9335E75C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ECFFE-0063-4D4F-B260-A913207A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7F31C-DE06-4F3F-9F38-02B2BC1A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C7BB-B05D-4047-9654-9D735B19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29587-9205-4E6B-AA5B-C11674E85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9C0B-5AFC-462E-AE61-C572D56EF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2CF92-056A-4083-8FA9-547564BF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AD54C-F59E-4146-85B6-3FC9760A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AAA9C-43ED-4710-81B5-25195FB4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08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3D58-60B4-47A4-A8E4-7213D5FD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33CDF-1956-4CD8-BC96-647F6628B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20B6F-F3A3-4258-BD34-3E8D004E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C5AF0A-B507-41B6-9EA3-0DED8E6FD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4AFBFB-BE52-4BA3-9FD2-1F554E393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FFA72-4620-4588-82E4-28E81349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2E1BA-D688-4D4A-8C95-BB9DD67B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6EC7D-363C-4334-ADF7-5BFE81D7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7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55D3-04C0-4130-B776-22D26382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62F67-2065-401E-8C09-84C1E7CC0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24F4E-D923-428E-9792-3E06A8B0D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9BE64-742C-47A9-817D-72206983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39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6FC72-8285-4FDD-8D3D-317CFB42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B0013-3894-4411-A836-F9A5ED94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82A1F-11A3-49DD-B7D1-19865879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7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8D04-1E6D-4517-8EB5-B9406F04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C681-2423-45A7-955B-52F298E8B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294C1-30FA-4E58-B2FB-52D9C2E25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7D4E3-D96B-43BE-BC64-74691DBD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6A6B6-3F0F-453B-8C0B-5F957B52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99142-ECA2-4E73-9DF7-F8A4D0F3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51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7EC4-2EBF-43CB-ABD2-1730CE498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346C75-2609-4196-9451-2C5A53B83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A24C2-A01C-4629-8EC6-F1FD888C1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9927-1F6B-4BEA-B483-ABF2D57A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7BAE0-B27E-4000-B660-8B0BBE3C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E0CCF-93A3-44DA-A532-41FD26F9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6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26162-A947-47BA-B3FD-EB0E2706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0F10F-141E-4078-8DA9-AE2B2319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E7F81-FEFC-428F-BB0D-BF36908547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6CAC5-BA8F-49DC-9394-4006CEF2E4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C754E-3AE5-4B11-9F91-F2B5BCA7D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D8E5B-9355-464A-A8CC-912430E51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89B91-1448-4E2E-BFE9-45081F4B9E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2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7492-A6B2-40F9-8B12-DEF0A4CC36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400" dirty="0">
                <a:solidFill>
                  <a:prstClr val="black"/>
                </a:solidFill>
                <a:latin typeface="Avenir Next LT Pro" panose="020B0504020202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BIM Data </a:t>
            </a:r>
            <a:r>
              <a:rPr lang="fr-FR" sz="4400" dirty="0" err="1">
                <a:solidFill>
                  <a:prstClr val="black"/>
                </a:solidFill>
                <a:latin typeface="Avenir Next LT Pro" panose="020B0504020202020204" pitchFamily="34" charset="0"/>
                <a:ea typeface="Futura" panose="02020800000000000000" pitchFamily="18" charset="0"/>
                <a:cs typeface="Futura" panose="02020800000000000000" pitchFamily="18" charset="0"/>
              </a:rPr>
              <a:t>Visualization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A9DAA-CCE3-4CD5-9D39-F080D8DDA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FR" sz="20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Dounia Touil, Architect, NSW </a:t>
            </a:r>
            <a:r>
              <a:rPr lang="fr-FR" sz="2000" dirty="0" err="1">
                <a:solidFill>
                  <a:prstClr val="black"/>
                </a:solidFill>
                <a:latin typeface="Avenir Next LT Pro Light" panose="020B0304020202020204" pitchFamily="34" charset="0"/>
              </a:rPr>
              <a:t>Arkitektur</a:t>
            </a:r>
            <a:endParaRPr lang="fr-FR" sz="2000" dirty="0">
              <a:solidFill>
                <a:prstClr val="black"/>
              </a:solidFill>
              <a:latin typeface="Avenir Next LT Pro Light" panose="020B0304020202020204" pitchFamily="34" charset="0"/>
            </a:endParaRPr>
          </a:p>
          <a:p>
            <a:pPr lvl="0"/>
            <a:r>
              <a:rPr lang="fr-FR" sz="20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 DKT 2020</a:t>
            </a:r>
            <a:endParaRPr lang="en-US" sz="2000" dirty="0">
              <a:solidFill>
                <a:prstClr val="black"/>
              </a:solidFill>
              <a:latin typeface="Avenir Next LT Pro Light" panose="020B03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F403B-6347-4EF5-949B-31C1781F9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87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178D-45AD-4561-9E5E-D59CBD0C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Demo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7154D-BF15-48C8-AF37-982D86312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FR" sz="2000" dirty="0" err="1">
                <a:solidFill>
                  <a:prstClr val="black"/>
                </a:solidFill>
                <a:latin typeface="Avenir Next LT Pro Light" panose="020B0304020202020204" pitchFamily="34" charset="0"/>
              </a:rPr>
              <a:t>From</a:t>
            </a:r>
            <a:r>
              <a:rPr lang="fr-FR" sz="20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 Raw Data to </a:t>
            </a:r>
            <a:r>
              <a:rPr lang="fr-FR" sz="2000" dirty="0" err="1">
                <a:solidFill>
                  <a:prstClr val="black"/>
                </a:solidFill>
                <a:latin typeface="Avenir Next LT Pro Light" panose="020B0304020202020204" pitchFamily="34" charset="0"/>
              </a:rPr>
              <a:t>Structured</a:t>
            </a:r>
            <a:r>
              <a:rPr lang="fr-FR" sz="20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 Information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ADF5B-8073-412E-A16C-8966EF5DA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5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pture01">
            <a:hlinkClick r:id="" action="ppaction://media"/>
            <a:extLst>
              <a:ext uri="{FF2B5EF4-FFF2-40B4-BE49-F238E27FC236}">
                <a16:creationId xmlns:a16="http://schemas.microsoft.com/office/drawing/2014/main" id="{4073AE21-1889-483F-89C0-B5036D6708D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261.4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07" y="0"/>
            <a:ext cx="12196207" cy="6860211"/>
          </a:xfrm>
        </p:spPr>
      </p:pic>
    </p:spTree>
    <p:extLst>
      <p:ext uri="{BB962C8B-B14F-4D97-AF65-F5344CB8AC3E}">
        <p14:creationId xmlns:p14="http://schemas.microsoft.com/office/powerpoint/2010/main" val="129621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0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pture02">
            <a:hlinkClick r:id="" action="ppaction://media"/>
            <a:extLst>
              <a:ext uri="{FF2B5EF4-FFF2-40B4-BE49-F238E27FC236}">
                <a16:creationId xmlns:a16="http://schemas.microsoft.com/office/drawing/2014/main" id="{A8B9EA6F-DA51-49D3-939A-FF54B880DDC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47888" end="9489.9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0357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178D-45AD-4561-9E5E-D59CBD0C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Demo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7154D-BF15-48C8-AF37-982D86312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FR" sz="2000" dirty="0" err="1">
                <a:solidFill>
                  <a:prstClr val="black"/>
                </a:solidFill>
                <a:latin typeface="Avenir Next LT Pro Light" panose="020B0304020202020204" pitchFamily="34" charset="0"/>
              </a:rPr>
              <a:t>From</a:t>
            </a:r>
            <a:r>
              <a:rPr lang="fr-FR" sz="20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 </a:t>
            </a:r>
            <a:r>
              <a:rPr lang="fr-FR" sz="2000" dirty="0" err="1">
                <a:solidFill>
                  <a:prstClr val="black"/>
                </a:solidFill>
                <a:latin typeface="Avenir Next LT Pro Light" panose="020B0304020202020204" pitchFamily="34" charset="0"/>
              </a:rPr>
              <a:t>Structured</a:t>
            </a:r>
            <a:r>
              <a:rPr lang="fr-FR" sz="20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 Information to </a:t>
            </a:r>
            <a:r>
              <a:rPr lang="fr-FR" sz="2000" dirty="0" err="1">
                <a:solidFill>
                  <a:prstClr val="black"/>
                </a:solidFill>
                <a:latin typeface="Avenir Next LT Pro Light" panose="020B0304020202020204" pitchFamily="34" charset="0"/>
              </a:rPr>
              <a:t>Presented</a:t>
            </a:r>
            <a:r>
              <a:rPr lang="fr-FR" sz="20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 Insights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ADF5B-8073-412E-A16C-8966EF5DA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05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pture03">
            <a:hlinkClick r:id="" action="ppaction://media"/>
            <a:extLst>
              <a:ext uri="{FF2B5EF4-FFF2-40B4-BE49-F238E27FC236}">
                <a16:creationId xmlns:a16="http://schemas.microsoft.com/office/drawing/2014/main" id="{136CA664-9BCC-401C-8386-3F54584728E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259.6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5293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7727-A15D-4728-AC84-03FC719D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solidFill>
                  <a:prstClr val="black"/>
                </a:solidFill>
                <a:latin typeface="Avenir Next LT Pro" panose="020B0504020202020204" pitchFamily="34" charset="0"/>
              </a:rPr>
              <a:t>Conclusion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3087C-33FE-4A4B-9E19-5AA8D1B5C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63FB04A1-F218-423B-B215-6C3C5AFF7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6" r="23398" b="10979"/>
          <a:stretch/>
        </p:blipFill>
        <p:spPr>
          <a:xfrm>
            <a:off x="3243501" y="1583268"/>
            <a:ext cx="5704998" cy="4140200"/>
          </a:xfrm>
        </p:spPr>
      </p:pic>
    </p:spTree>
    <p:extLst>
      <p:ext uri="{BB962C8B-B14F-4D97-AF65-F5344CB8AC3E}">
        <p14:creationId xmlns:p14="http://schemas.microsoft.com/office/powerpoint/2010/main" val="10244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E85E-09F2-4211-A1FE-9872982E5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Thank</a:t>
            </a:r>
            <a:r>
              <a:rPr lang="fr-FR" sz="4400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  <a:r>
              <a:rPr lang="fr-FR" sz="4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you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3F0A9-9212-4C25-8DC4-925943552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FR" sz="20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dounia@nsw.no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C9F6E-8638-4110-A632-ED4CFAC36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6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E649-6F71-4BBB-A720-FCF9719F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solidFill>
                  <a:prstClr val="black"/>
                </a:solidFill>
                <a:latin typeface="Avenir Next LT Pro" panose="020B0504020202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About NSW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D941C1-7695-44B3-81DA-51C2D7BD9B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NSW is an independent architectural firm with offices in Oslo, </a:t>
            </a:r>
            <a:r>
              <a:rPr lang="en-US" sz="2400" dirty="0" err="1">
                <a:solidFill>
                  <a:prstClr val="black"/>
                </a:solidFill>
                <a:latin typeface="Avenir Next LT Pro Light" panose="020B0304020202020204" pitchFamily="34" charset="0"/>
              </a:rPr>
              <a:t>Hamar</a:t>
            </a:r>
            <a:r>
              <a:rPr lang="en-US" sz="24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 and </a:t>
            </a:r>
            <a:r>
              <a:rPr lang="en-US" sz="2400" dirty="0" err="1">
                <a:solidFill>
                  <a:prstClr val="black"/>
                </a:solidFill>
                <a:latin typeface="Avenir Next LT Pro Light" panose="020B0304020202020204" pitchFamily="34" charset="0"/>
              </a:rPr>
              <a:t>Svolvær</a:t>
            </a:r>
            <a:r>
              <a:rPr lang="en-US" sz="24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.</a:t>
            </a: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  <a:latin typeface="Avenir Next LT Pro Light" panose="020B03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NSW delivers full services within architecture, planning, urban design and interior design. This covers new projects as well as refurbishment and transformation projects.</a:t>
            </a: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  <a:latin typeface="Avenir Next LT Pro Light" panose="020B03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NSW has extensive experience in BIM dating back to 2009.</a:t>
            </a:r>
          </a:p>
          <a:p>
            <a:pPr marL="0" lvl="0" indent="0">
              <a:buNone/>
            </a:pPr>
            <a:endParaRPr lang="en-US" sz="2200" dirty="0">
              <a:solidFill>
                <a:prstClr val="black"/>
              </a:solidFill>
              <a:latin typeface="Avenir Next LT Pro Light" panose="020B0304020202020204" pitchFamily="34" charset="0"/>
            </a:endParaRPr>
          </a:p>
          <a:p>
            <a:endParaRPr lang="en-US" dirty="0"/>
          </a:p>
        </p:txBody>
      </p:sp>
      <p:pic>
        <p:nvPicPr>
          <p:cNvPr id="6" name="Content Placeholder 16" descr="A person walking down a street next to a building&#10;&#10;Description automatically generated">
            <a:extLst>
              <a:ext uri="{FF2B5EF4-FFF2-40B4-BE49-F238E27FC236}">
                <a16:creationId xmlns:a16="http://schemas.microsoft.com/office/drawing/2014/main" id="{22279740-47F0-47DB-84D3-3EBEF3DFB5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07" y="1825625"/>
            <a:ext cx="326218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C2856-AE91-4719-937D-2ADA07BB6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7351-242E-4ECA-8434-2F46D6EC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solidFill>
                  <a:prstClr val="black"/>
                </a:solidFill>
                <a:latin typeface="Avenir Next LT Pro" panose="020B0504020202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Data </a:t>
            </a:r>
            <a:r>
              <a:rPr lang="fr-FR" sz="3600" dirty="0" err="1">
                <a:solidFill>
                  <a:prstClr val="black"/>
                </a:solidFill>
                <a:latin typeface="Avenir Next LT Pro" panose="020B0504020202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Visualization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EDBFF-CE77-4EBB-80AB-6F33318F5E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A primary goal of data visualization is to communicate data clearly and efficiently via information graphics and plots.</a:t>
            </a: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  <a:latin typeface="Avenir Next LT Pro Light" panose="020B03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Effective visualization helps users to review and consume large amounts of data.</a:t>
            </a: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pic>
        <p:nvPicPr>
          <p:cNvPr id="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086B539D-7779-43D2-8499-1D5FE3B1D4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66316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4763A-FBE5-4749-AB2E-C7D8CDA5B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8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B8C2-8C95-4931-B96D-0AD662C7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solidFill>
                  <a:prstClr val="black"/>
                </a:solidFill>
                <a:latin typeface="Avenir Next LT Pro" panose="020B0504020202020204" pitchFamily="34" charset="0"/>
              </a:rPr>
              <a:t>BIM &amp; Data </a:t>
            </a:r>
            <a:r>
              <a:rPr lang="fr-FR" sz="36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Visualization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6241B-3F49-4904-9B1B-8E01306E71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  <a:latin typeface="Avenir Next LT Pro Light" panose="020B03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The true power of BIM lives in the “I” (Information) reflecting mountains of data generated at an astonishing rate. </a:t>
            </a: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  <a:latin typeface="Avenir Next LT Pro Light" panose="020B03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Filtering through it is critical to be able to get new insights.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pic>
        <p:nvPicPr>
          <p:cNvPr id="5" name="Content Placeholder 12" descr="A close up of a logo&#10;&#10;Description automatically generated">
            <a:extLst>
              <a:ext uri="{FF2B5EF4-FFF2-40B4-BE49-F238E27FC236}">
                <a16:creationId xmlns:a16="http://schemas.microsoft.com/office/drawing/2014/main" id="{216E0E4F-AD21-4BBD-98DA-907DC6E0D5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t="41490" r="52824" b="41205"/>
          <a:stretch/>
        </p:blipFill>
        <p:spPr>
          <a:xfrm>
            <a:off x="1325309" y="2836085"/>
            <a:ext cx="4207382" cy="1185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0E37BC-4631-4086-84DC-5B0D1C000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8CA33-A989-4AC3-AC18-23D3AE5F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>
                <a:solidFill>
                  <a:prstClr val="black"/>
                </a:solidFill>
                <a:latin typeface="Avenir Next LT Pro" panose="020B0504020202020204" pitchFamily="34" charset="0"/>
              </a:rPr>
              <a:t>Types of Data in a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0C35-E461-457C-AE2F-570DB487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Avenir Next LT Pro" panose="020B0504020202020204" pitchFamily="34" charset="0"/>
              </a:rPr>
              <a:t>		Design information &amp; requirements</a:t>
            </a: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Avenir Next LT Pro" panose="020B0504020202020204" pitchFamily="34" charset="0"/>
              </a:rPr>
              <a:t>		Project Data</a:t>
            </a: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prstClr val="black"/>
                </a:solidFill>
                <a:latin typeface="Avenir Next LT Pro" panose="020B0504020202020204" pitchFamily="34" charset="0"/>
              </a:rPr>
              <a:t>		Model Integrity</a:t>
            </a:r>
          </a:p>
          <a:p>
            <a:pPr lvl="0"/>
            <a:endParaRPr lang="en-US" sz="2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lvl="0"/>
            <a:endParaRPr lang="en-US" sz="2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B946152-0FC9-4DB4-8A46-F9432101A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27" y="2120944"/>
            <a:ext cx="812191" cy="3351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9121A3-3F7C-4CFD-B524-98C072786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7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178D-45AD-4561-9E5E-D59CBD0C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400" dirty="0">
                <a:solidFill>
                  <a:prstClr val="black"/>
                </a:solidFill>
                <a:latin typeface="Avenir Next LT Pro" panose="020B0504020202020204" pitchFamily="34" charset="0"/>
              </a:rPr>
              <a:t>Case </a:t>
            </a:r>
            <a:r>
              <a:rPr lang="fr-FR" sz="4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study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7154D-BF15-48C8-AF37-982D86312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FR" sz="20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Model Warnings Dashboard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ADF5B-8073-412E-A16C-8966EF5DA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6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B64934-10EA-4F1A-89F3-8FD27DEF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3" y="1697032"/>
            <a:ext cx="3633985" cy="34639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33E5F-AC9E-4D9B-9B2D-7D2BDEE15443}"/>
              </a:ext>
            </a:extLst>
          </p:cNvPr>
          <p:cNvSpPr txBox="1">
            <a:spLocks/>
          </p:cNvSpPr>
          <p:nvPr/>
        </p:nvSpPr>
        <p:spPr>
          <a:xfrm>
            <a:off x="4589573" y="2866647"/>
            <a:ext cx="795949" cy="936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8000" dirty="0">
                <a:solidFill>
                  <a:schemeClr val="bg2"/>
                </a:solidFill>
                <a:latin typeface="Avenir Next LT Pro" panose="020B0504020202020204" pitchFamily="34" charset="0"/>
                <a:ea typeface="+mj-ea"/>
                <a:cs typeface="+mj-cs"/>
              </a:rPr>
              <a:t>&gt;</a:t>
            </a:r>
            <a:endParaRPr lang="en-US" sz="66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FD02B-7695-4A25-B82C-440E759242D1}"/>
              </a:ext>
            </a:extLst>
          </p:cNvPr>
          <p:cNvSpPr txBox="1"/>
          <p:nvPr/>
        </p:nvSpPr>
        <p:spPr>
          <a:xfrm>
            <a:off x="839819" y="5759174"/>
            <a:ext cx="3244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From 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418D9-C810-4B6E-A2D1-06EA948011E8}"/>
              </a:ext>
            </a:extLst>
          </p:cNvPr>
          <p:cNvSpPr txBox="1"/>
          <p:nvPr/>
        </p:nvSpPr>
        <p:spPr>
          <a:xfrm>
            <a:off x="6579527" y="5759173"/>
            <a:ext cx="408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To Structured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B9574-FBF3-4E78-87FE-6A14C1E55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332FC6C-2039-4BD6-9632-0FB16FED4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88" y="1763604"/>
            <a:ext cx="5848212" cy="327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907B244-4027-499E-8BFA-EDE8C5E0A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2" y="0"/>
            <a:ext cx="10513155" cy="623454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42545C-817B-47DE-964C-E798CA153737}"/>
              </a:ext>
            </a:extLst>
          </p:cNvPr>
          <p:cNvSpPr txBox="1"/>
          <p:nvPr/>
        </p:nvSpPr>
        <p:spPr>
          <a:xfrm>
            <a:off x="336197" y="6234545"/>
            <a:ext cx="3244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To Presented Insights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9326B0-4BE5-41FC-AA6E-2FB32803073B}"/>
              </a:ext>
            </a:extLst>
          </p:cNvPr>
          <p:cNvSpPr txBox="1">
            <a:spLocks/>
          </p:cNvSpPr>
          <p:nvPr/>
        </p:nvSpPr>
        <p:spPr>
          <a:xfrm>
            <a:off x="43473" y="2857769"/>
            <a:ext cx="795949" cy="936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8000" dirty="0">
                <a:solidFill>
                  <a:schemeClr val="bg2"/>
                </a:solidFill>
                <a:latin typeface="Avenir Next LT Pro" panose="020B0504020202020204" pitchFamily="34" charset="0"/>
                <a:ea typeface="+mj-ea"/>
                <a:cs typeface="+mj-cs"/>
              </a:rPr>
              <a:t>&gt;</a:t>
            </a:r>
            <a:endParaRPr lang="en-US" sz="6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84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5F8A-9FF0-4C8B-854C-C5C40EF5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  <a:latin typeface="Avenir Next LT Pro" panose="020B0504020202020204" pitchFamily="34" charset="0"/>
                <a:cs typeface="Segoe UI" panose="020B0502040204020203" pitchFamily="34" charset="0"/>
              </a:rPr>
              <a:t>Overall Workflow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B41AD5-52FC-411E-A525-1B0BC0DE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05" y="6395458"/>
            <a:ext cx="779195" cy="233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406B9F-7A33-4249-A45F-E546249E5A56}"/>
              </a:ext>
            </a:extLst>
          </p:cNvPr>
          <p:cNvSpPr txBox="1"/>
          <p:nvPr/>
        </p:nvSpPr>
        <p:spPr>
          <a:xfrm>
            <a:off x="4842684" y="4145768"/>
            <a:ext cx="30895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LT Pro" panose="020B0504020202020204" pitchFamily="34" charset="0"/>
              </a:rPr>
              <a:t>Process automation</a:t>
            </a:r>
          </a:p>
          <a:p>
            <a:pPr algn="ctr"/>
            <a:endParaRPr lang="en-US" sz="2400" dirty="0">
              <a:latin typeface="Avenir Next LT Pro" panose="020B0504020202020204" pitchFamily="34" charset="0"/>
            </a:endParaRPr>
          </a:p>
          <a:p>
            <a:pPr algn="ctr"/>
            <a:r>
              <a:rPr lang="en-US" sz="15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Use Visual Programming tools to automate data collection</a:t>
            </a:r>
          </a:p>
          <a:p>
            <a:pPr algn="ctr"/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54B46-D970-489A-9093-BDCEE2796E19}"/>
              </a:ext>
            </a:extLst>
          </p:cNvPr>
          <p:cNvSpPr txBox="1"/>
          <p:nvPr/>
        </p:nvSpPr>
        <p:spPr>
          <a:xfrm>
            <a:off x="1230647" y="4145768"/>
            <a:ext cx="324439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LT Pro" panose="020B0504020202020204" pitchFamily="34" charset="0"/>
              </a:rPr>
              <a:t>Database</a:t>
            </a:r>
          </a:p>
          <a:p>
            <a:pPr algn="ctr"/>
            <a:endParaRPr lang="en-US" sz="2400" dirty="0">
              <a:latin typeface="Avenir Next LT Pro" panose="020B0504020202020204" pitchFamily="34" charset="0"/>
            </a:endParaRPr>
          </a:p>
          <a:p>
            <a:pPr lvl="0" algn="ctr"/>
            <a:r>
              <a:rPr lang="en-US" sz="15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Identify which data to track</a:t>
            </a:r>
          </a:p>
          <a:p>
            <a:pPr algn="ctr"/>
            <a:endParaRPr lang="en-US" sz="2000" dirty="0">
              <a:latin typeface="Avenir Next LT Pro" panose="020B0504020202020204" pitchFamily="34" charset="0"/>
            </a:endParaRPr>
          </a:p>
          <a:p>
            <a:pPr algn="ctr"/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98CEE-445E-4AB2-898F-47701925A8B3}"/>
              </a:ext>
            </a:extLst>
          </p:cNvPr>
          <p:cNvSpPr txBox="1"/>
          <p:nvPr/>
        </p:nvSpPr>
        <p:spPr>
          <a:xfrm>
            <a:off x="8229624" y="4145768"/>
            <a:ext cx="30895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LT Pro" panose="020B0504020202020204" pitchFamily="34" charset="0"/>
              </a:rPr>
              <a:t>Quality presentation</a:t>
            </a:r>
          </a:p>
          <a:p>
            <a:pPr algn="ctr"/>
            <a:endParaRPr lang="en-US" sz="2000" dirty="0">
              <a:latin typeface="Avenir Next LT Pro" panose="020B0504020202020204" pitchFamily="34" charset="0"/>
            </a:endParaRPr>
          </a:p>
          <a:p>
            <a:pPr algn="ctr"/>
            <a:r>
              <a:rPr lang="en-US" sz="1500" dirty="0">
                <a:solidFill>
                  <a:prstClr val="black"/>
                </a:solidFill>
                <a:latin typeface="Avenir Next LT Pro Light" panose="020B0304020202020204" pitchFamily="34" charset="0"/>
              </a:rPr>
              <a:t>Use Data Visualization tools to summarize and visualize data for maximum impact</a:t>
            </a:r>
          </a:p>
          <a:p>
            <a:pPr algn="ctr"/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CFB8C86-06C6-401B-BE22-137A2366E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85"/>
          <a:stretch/>
        </p:blipFill>
        <p:spPr>
          <a:xfrm>
            <a:off x="779359" y="2767181"/>
            <a:ext cx="3695680" cy="1345153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9FE63E67-E68A-4867-81C7-F4DDBD72D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9" r="27533"/>
          <a:stretch/>
        </p:blipFill>
        <p:spPr>
          <a:xfrm>
            <a:off x="5228721" y="2767181"/>
            <a:ext cx="2469848" cy="1345153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C2C6CA4-E46C-4A3E-9A6E-11F68729C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3"/>
          <a:stretch/>
        </p:blipFill>
        <p:spPr>
          <a:xfrm>
            <a:off x="8887999" y="2767181"/>
            <a:ext cx="1772800" cy="13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8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233</Words>
  <Application>Microsoft Office PowerPoint</Application>
  <PresentationFormat>Grand écran</PresentationFormat>
  <Paragraphs>53</Paragraphs>
  <Slides>16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Avenir Next LT Pro Light</vt:lpstr>
      <vt:lpstr>Calibri</vt:lpstr>
      <vt:lpstr>Calibri Light</vt:lpstr>
      <vt:lpstr>Office Theme</vt:lpstr>
      <vt:lpstr>BIM Data Visualization</vt:lpstr>
      <vt:lpstr>About NSW</vt:lpstr>
      <vt:lpstr>Data Visualization</vt:lpstr>
      <vt:lpstr>BIM &amp; Data Visualization</vt:lpstr>
      <vt:lpstr>Types of Data in a Project</vt:lpstr>
      <vt:lpstr>Case study</vt:lpstr>
      <vt:lpstr>Présentation PowerPoint</vt:lpstr>
      <vt:lpstr>Présentation PowerPoint</vt:lpstr>
      <vt:lpstr>Overall Workflow</vt:lpstr>
      <vt:lpstr>Demo</vt:lpstr>
      <vt:lpstr>Présentation PowerPoint</vt:lpstr>
      <vt:lpstr>Présentation PowerPoint</vt:lpstr>
      <vt:lpstr>Demo</vt:lpstr>
      <vt:lpstr>Présentation PowerPoint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BIM Data Visualization</dc:title>
  <dc:creator>Dounia Touil</dc:creator>
  <cp:lastModifiedBy>Dounia Touil</cp:lastModifiedBy>
  <cp:revision>20</cp:revision>
  <dcterms:created xsi:type="dcterms:W3CDTF">2020-10-14T19:33:34Z</dcterms:created>
  <dcterms:modified xsi:type="dcterms:W3CDTF">2020-10-15T19:22:13Z</dcterms:modified>
</cp:coreProperties>
</file>